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sldIdLst>
    <p:sldId id="256" r:id="rId5"/>
    <p:sldId id="257" r:id="rId6"/>
    <p:sldId id="260" r:id="rId7"/>
    <p:sldId id="261" r:id="rId8"/>
    <p:sldId id="262" r:id="rId9"/>
    <p:sldId id="263" r:id="rId10"/>
    <p:sldId id="258" r:id="rId11"/>
    <p:sldId id="264" r:id="rId12"/>
    <p:sldId id="278" r:id="rId13"/>
    <p:sldId id="279" r:id="rId14"/>
    <p:sldId id="267" r:id="rId15"/>
    <p:sldId id="268" r:id="rId16"/>
    <p:sldId id="269" r:id="rId17"/>
    <p:sldId id="270" r:id="rId18"/>
    <p:sldId id="272" r:id="rId19"/>
    <p:sldId id="273" r:id="rId20"/>
    <p:sldId id="274" r:id="rId21"/>
    <p:sldId id="275" r:id="rId2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AEDD7-7FF0-4EE5-A20A-3D7751E83879}" v="572" dt="2022-09-02T05:26:31.749"/>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autoAdjust="0"/>
    <p:restoredTop sz="74218" autoAdjust="0"/>
  </p:normalViewPr>
  <p:slideViewPr>
    <p:cSldViewPr snapToGrid="0" snapToObjects="1" showGuides="1">
      <p:cViewPr varScale="1">
        <p:scale>
          <a:sx n="93" d="100"/>
          <a:sy n="93" d="100"/>
        </p:scale>
        <p:origin x="1160"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used:</a:t>
            </a:r>
            <a:br>
              <a:rPr lang="en-US" dirty="0">
                <a:cs typeface="+mn-lt"/>
              </a:rPr>
            </a:br>
            <a:r>
              <a:rPr lang="en-US" dirty="0"/>
              <a:t> • Database taken </a:t>
            </a:r>
            <a:r>
              <a:rPr lang="en-US" dirty="0" err="1"/>
              <a:t>from:Stack</a:t>
            </a:r>
            <a:r>
              <a:rPr lang="en-US" dirty="0"/>
              <a:t> overflow blog under </a:t>
            </a:r>
            <a:endParaRPr lang="en-US"/>
          </a:p>
          <a:p>
            <a:r>
              <a:rPr lang="en-US" dirty="0" err="1"/>
              <a:t>ODbl</a:t>
            </a:r>
            <a:r>
              <a:rPr lang="en-US" dirty="0"/>
              <a:t>: Open Database License </a:t>
            </a:r>
            <a:endParaRPr lang="en-GB"/>
          </a:p>
          <a:p>
            <a:r>
              <a:rPr lang="en-US" dirty="0"/>
              <a:t>• IBM Cognos dashboard were used for creating Dashboards </a:t>
            </a:r>
            <a:endParaRPr lang="en-GB"/>
          </a:p>
          <a:p>
            <a:r>
              <a:rPr lang="en-US" dirty="0"/>
              <a:t>• Acknowledgement:</a:t>
            </a:r>
            <a:br>
              <a:rPr lang="en-US" dirty="0">
                <a:cs typeface="+mn-lt"/>
              </a:rPr>
            </a:br>
            <a:r>
              <a:rPr lang="en-US" dirty="0"/>
              <a:t> • Coursera for allowing the access to this course </a:t>
            </a:r>
            <a:endParaRPr lang="en-GB"/>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72245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2345719"/>
            <a:ext cx="5887945" cy="1325563"/>
          </a:xfrm>
        </p:spPr>
        <p:txBody>
          <a:bodyPr anchor="ctr">
            <a:normAutofit/>
          </a:bodyPr>
          <a:lstStyle/>
          <a:p>
            <a:r>
              <a:rPr lang="en-US" dirty="0">
                <a:solidFill>
                  <a:srgbClr val="0E659B"/>
                </a:solidFill>
                <a:latin typeface="IBM Plex Mono SemiBold"/>
              </a:rPr>
              <a:t>Job Survey 2022</a:t>
            </a:r>
            <a:endParaRPr lang="en-US" dirty="0">
              <a:solidFill>
                <a:srgbClr val="0E659B"/>
              </a:solidFill>
            </a:endParaRP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788179"/>
            <a:ext cx="5181600" cy="2388783"/>
          </a:xfrm>
        </p:spPr>
        <p:txBody>
          <a:bodyPr vert="horz" lIns="91440" tIns="45720" rIns="91440" bIns="45720" rtlCol="0" anchor="t">
            <a:normAutofit/>
          </a:bodyPr>
          <a:lstStyle/>
          <a:p>
            <a:pPr marL="0" indent="0">
              <a:buNone/>
            </a:pPr>
            <a:r>
              <a:rPr lang="en-US" dirty="0">
                <a:latin typeface="IBM Plex Mono Text"/>
              </a:rPr>
              <a:t>Rushabh </a:t>
            </a:r>
            <a:r>
              <a:rPr lang="en-US" dirty="0" err="1">
                <a:latin typeface="IBM Plex Mono Text"/>
              </a:rPr>
              <a:t>Halmare</a:t>
            </a:r>
            <a:endParaRPr lang="en-US" dirty="0" err="1"/>
          </a:p>
          <a:p>
            <a:pPr marL="0" indent="0">
              <a:buNone/>
            </a:pPr>
            <a:r>
              <a:rPr lang="en-US" dirty="0">
                <a:latin typeface="IBM Plex Mono Text"/>
              </a:rPr>
              <a:t>Dated – 02-Sept-22</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vert="horz" lIns="91440" tIns="45720" rIns="91440" bIns="45720" rtlCol="0" anchor="t">
            <a:normAutofit fontScale="85000" lnSpcReduction="20000"/>
          </a:bodyPr>
          <a:lstStyle/>
          <a:p>
            <a:pPr marL="0" indent="0">
              <a:buNone/>
            </a:pPr>
            <a:r>
              <a:rPr lang="en-US" dirty="0"/>
              <a:t>Findings</a:t>
            </a:r>
          </a:p>
          <a:p>
            <a:pPr marL="0" indent="0">
              <a:buNone/>
            </a:pPr>
            <a:endParaRPr lang="en-US" dirty="0"/>
          </a:p>
          <a:p>
            <a:r>
              <a:rPr lang="en-US" dirty="0">
                <a:latin typeface="IBM Plex Mono Text"/>
              </a:rPr>
              <a:t>MySQL dominates the Database platform preferred by developers but in next few years we may see other RDMS might take over. </a:t>
            </a:r>
            <a:endParaRPr lang="en-US" dirty="0"/>
          </a:p>
          <a:p>
            <a:r>
              <a:rPr lang="en-US" dirty="0">
                <a:latin typeface="IBM Plex Mono Text"/>
              </a:rPr>
              <a:t>Microsoft SQL Server was the next database platform preferred by developer and may be next big thing in future.</a:t>
            </a:r>
            <a:endParaRPr lang="en-US" dirty="0"/>
          </a:p>
          <a:p>
            <a:r>
              <a:rPr lang="en-US" dirty="0">
                <a:latin typeface="IBM Plex Mono Text"/>
              </a:rPr>
              <a:t>PostgreSQL would be the database platform which would be most preferred Database platform to be preferred in future. </a:t>
            </a:r>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vert="horz" lIns="91440" tIns="45720" rIns="91440" bIns="45720" rtlCol="0" anchor="t">
            <a:normAutofit fontScale="85000" lnSpcReduction="20000"/>
          </a:bodyPr>
          <a:lstStyle/>
          <a:p>
            <a:pPr marL="0" indent="0">
              <a:buNone/>
            </a:pPr>
            <a:r>
              <a:rPr lang="en-US" dirty="0"/>
              <a:t>Implications</a:t>
            </a:r>
          </a:p>
          <a:p>
            <a:pPr marL="0" indent="0">
              <a:buNone/>
            </a:pPr>
            <a:endParaRPr lang="en-US" dirty="0"/>
          </a:p>
          <a:p>
            <a:r>
              <a:rPr lang="en-US" dirty="0">
                <a:latin typeface="IBM Plex Mono Text"/>
              </a:rPr>
              <a:t>We may see more organization preferring to work with PostgreSQL and MySQL, as the popularity of them may increase in coming years </a:t>
            </a:r>
            <a:endParaRPr lang="en-US" dirty="0"/>
          </a:p>
          <a:p>
            <a:r>
              <a:rPr lang="en-US" dirty="0">
                <a:latin typeface="IBM Plex Mono Text"/>
              </a:rPr>
              <a:t>We may see  PostgreSQL and MySQL as the next essential databases skills to have in resume </a:t>
            </a:r>
            <a:endParaRPr lang="en-US" dirty="0"/>
          </a:p>
          <a:p>
            <a:r>
              <a:rPr lang="en-US" dirty="0">
                <a:latin typeface="IBM Plex Mono Text"/>
              </a:rPr>
              <a:t>Microsoft SQL Server may reach a saturation point and wouldn’t be sufficient enough to give you an edge over others in term of skills. </a:t>
            </a:r>
            <a:endParaRPr lang="en-US" dirty="0"/>
          </a:p>
        </p:txBody>
      </p:sp>
    </p:spTree>
    <p:extLst>
      <p:ext uri="{BB962C8B-B14F-4D97-AF65-F5344CB8AC3E}">
        <p14:creationId xmlns:p14="http://schemas.microsoft.com/office/powerpoint/2010/main" val="265960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3032482"/>
            <a:ext cx="7068725" cy="868455"/>
          </a:xfrm>
        </p:spPr>
        <p:txBody>
          <a:bodyPr vert="horz" lIns="91440" tIns="45720" rIns="91440" bIns="45720" rtlCol="0" anchor="t">
            <a:normAutofit/>
          </a:bodyPr>
          <a:lstStyle/>
          <a:p>
            <a:pPr marL="0" indent="0">
              <a:buNone/>
            </a:pPr>
            <a:r>
              <a:rPr lang="en-US" sz="1500" dirty="0">
                <a:latin typeface="IBM Plex Mono Text"/>
              </a:rPr>
              <a:t>https://dataplatform.cloud.ibm.com/dashboards/cdbf3493-fc3a-4c6a-9705-ca2a6f89ff05/view/0e1cff2e059630f353e0d4e4079a28042b63225ce7bb870384d37b490a602597a96f1793c8281e59de195066fbbd105d9b</a:t>
            </a:r>
            <a:endParaRPr lang="en-US" sz="1500" dirty="0"/>
          </a:p>
        </p:txBody>
      </p:sp>
      <p:pic>
        <p:nvPicPr>
          <p:cNvPr id="5" name="Picture 4">
            <a:extLst>
              <a:ext uri="{FF2B5EF4-FFF2-40B4-BE49-F238E27FC236}">
                <a16:creationId xmlns:a16="http://schemas.microsoft.com/office/drawing/2014/main" id="{49F6C466-B847-478E-ADAD-F2B14AA5067A}"/>
              </a:ext>
            </a:extLst>
          </p:cNvPr>
          <p:cNvPicPr>
            <a:picLocks noChangeAspect="1"/>
          </p:cNvPicPr>
          <p:nvPr/>
        </p:nvPicPr>
        <p:blipFill>
          <a:blip r:embed="rId2"/>
          <a:stretch>
            <a:fillRect/>
          </a:stretch>
        </p:blipFill>
        <p:spPr>
          <a:xfrm>
            <a:off x="1077475" y="1901819"/>
            <a:ext cx="3054361" cy="3054361"/>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1</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vert="horz" lIns="91440" tIns="45720" rIns="91440" bIns="45720" rtlCol="0" anchor="t">
            <a:normAutofit/>
          </a:bodyPr>
          <a:lstStyle/>
          <a:p>
            <a:pPr marL="0" indent="0">
              <a:buNone/>
            </a:pPr>
            <a:endParaRPr lang="en-US" dirty="0"/>
          </a:p>
          <a:p>
            <a:pPr marL="0" indent="0">
              <a:buNone/>
            </a:pPr>
            <a:endParaRPr lang="en-US" dirty="0"/>
          </a:p>
        </p:txBody>
      </p:sp>
      <p:pic>
        <p:nvPicPr>
          <p:cNvPr id="3" name="Picture 3" descr="Chart, timeline&#10;&#10;Description automatically generated">
            <a:extLst>
              <a:ext uri="{FF2B5EF4-FFF2-40B4-BE49-F238E27FC236}">
                <a16:creationId xmlns:a16="http://schemas.microsoft.com/office/drawing/2014/main" id="{B77C831A-4342-23D6-BB01-DD8F47FE629C}"/>
              </a:ext>
            </a:extLst>
          </p:cNvPr>
          <p:cNvPicPr>
            <a:picLocks noChangeAspect="1"/>
          </p:cNvPicPr>
          <p:nvPr/>
        </p:nvPicPr>
        <p:blipFill>
          <a:blip r:embed="rId2"/>
          <a:stretch>
            <a:fillRect/>
          </a:stretch>
        </p:blipFill>
        <p:spPr>
          <a:xfrm>
            <a:off x="841248" y="1352622"/>
            <a:ext cx="10515600" cy="4981813"/>
          </a:xfrm>
          <a:prstGeom prst="rect">
            <a:avLst/>
          </a:prstGeom>
        </p:spPr>
      </p:pic>
    </p:spTree>
    <p:extLst>
      <p:ext uri="{BB962C8B-B14F-4D97-AF65-F5344CB8AC3E}">
        <p14:creationId xmlns:p14="http://schemas.microsoft.com/office/powerpoint/2010/main" val="91685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2</a:t>
            </a:r>
          </a:p>
        </p:txBody>
      </p:sp>
      <p:pic>
        <p:nvPicPr>
          <p:cNvPr id="3" name="Picture 3" descr="Chart&#10;&#10;Description automatically generated">
            <a:extLst>
              <a:ext uri="{FF2B5EF4-FFF2-40B4-BE49-F238E27FC236}">
                <a16:creationId xmlns:a16="http://schemas.microsoft.com/office/drawing/2014/main" id="{6757F1B3-C26F-ADF0-4E09-F74531AABB6B}"/>
              </a:ext>
            </a:extLst>
          </p:cNvPr>
          <p:cNvPicPr>
            <a:picLocks noGrp="1" noChangeAspect="1"/>
          </p:cNvPicPr>
          <p:nvPr>
            <p:ph idx="1"/>
          </p:nvPr>
        </p:nvPicPr>
        <p:blipFill>
          <a:blip r:embed="rId2"/>
          <a:stretch>
            <a:fillRect/>
          </a:stretch>
        </p:blipFill>
        <p:spPr>
          <a:xfrm>
            <a:off x="848769" y="1404176"/>
            <a:ext cx="10457886" cy="4637850"/>
          </a:xfrm>
        </p:spPr>
      </p:pic>
    </p:spTree>
    <p:extLst>
      <p:ext uri="{BB962C8B-B14F-4D97-AF65-F5344CB8AC3E}">
        <p14:creationId xmlns:p14="http://schemas.microsoft.com/office/powerpoint/2010/main" val="326612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3</a:t>
            </a:r>
          </a:p>
        </p:txBody>
      </p:sp>
      <p:pic>
        <p:nvPicPr>
          <p:cNvPr id="3" name="Picture 3" descr="Chart&#10;&#10;Description automatically generated">
            <a:extLst>
              <a:ext uri="{FF2B5EF4-FFF2-40B4-BE49-F238E27FC236}">
                <a16:creationId xmlns:a16="http://schemas.microsoft.com/office/drawing/2014/main" id="{A09C62FE-C5FE-DE0C-E7B5-17B76E7D83E2}"/>
              </a:ext>
            </a:extLst>
          </p:cNvPr>
          <p:cNvPicPr>
            <a:picLocks noGrp="1" noChangeAspect="1"/>
          </p:cNvPicPr>
          <p:nvPr>
            <p:ph idx="1"/>
          </p:nvPr>
        </p:nvPicPr>
        <p:blipFill>
          <a:blip r:embed="rId2"/>
          <a:stretch>
            <a:fillRect/>
          </a:stretch>
        </p:blipFill>
        <p:spPr>
          <a:xfrm>
            <a:off x="896112" y="1395055"/>
            <a:ext cx="10411968" cy="4771915"/>
          </a:xfrm>
        </p:spPr>
      </p:pic>
    </p:spTree>
    <p:extLst>
      <p:ext uri="{BB962C8B-B14F-4D97-AF65-F5344CB8AC3E}">
        <p14:creationId xmlns:p14="http://schemas.microsoft.com/office/powerpoint/2010/main" val="351797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1253331" y="1825625"/>
            <a:ext cx="4351338" cy="435133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6172200" y="1825625"/>
            <a:ext cx="5181600" cy="4351338"/>
          </a:xfrm>
        </p:spPr>
        <p:txBody>
          <a:bodyPr vert="horz" lIns="91440" tIns="45720" rIns="91440" bIns="45720" rtlCol="0" anchor="t">
            <a:normAutofit lnSpcReduction="10000"/>
          </a:bodyPr>
          <a:lstStyle/>
          <a:p>
            <a:r>
              <a:rPr lang="en-US" dirty="0">
                <a:latin typeface="IBM Plex Mono Text"/>
              </a:rPr>
              <a:t>Languages:</a:t>
            </a:r>
            <a:endParaRPr lang="en-US" dirty="0"/>
          </a:p>
          <a:p>
            <a:pPr lvl="1"/>
            <a:r>
              <a:rPr lang="en-US" dirty="0">
                <a:latin typeface="IBM Plex Mono Text"/>
              </a:rPr>
              <a:t>Will Java and C++ tend to </a:t>
            </a:r>
            <a:r>
              <a:rPr lang="en-US" dirty="0" err="1">
                <a:latin typeface="IBM Plex Mono Text"/>
              </a:rPr>
              <a:t>loose</a:t>
            </a:r>
            <a:r>
              <a:rPr lang="en-US" dirty="0">
                <a:latin typeface="IBM Plex Mono Text"/>
              </a:rPr>
              <a:t> it dominance in upcoming years? </a:t>
            </a:r>
            <a:endParaRPr lang="en-US"/>
          </a:p>
          <a:p>
            <a:pPr lvl="1"/>
            <a:r>
              <a:rPr lang="en-US" dirty="0">
                <a:latin typeface="IBM Plex Mono Text"/>
              </a:rPr>
              <a:t>Will other languages such as Go, C# would be the new emerging languages of future? </a:t>
            </a:r>
            <a:endParaRPr lang="en-US"/>
          </a:p>
          <a:p>
            <a:r>
              <a:rPr lang="en-US" dirty="0">
                <a:latin typeface="IBM Plex Mono Text"/>
              </a:rPr>
              <a:t>Database: </a:t>
            </a:r>
          </a:p>
          <a:p>
            <a:pPr lvl="1"/>
            <a:r>
              <a:rPr lang="en-US" dirty="0">
                <a:latin typeface="IBM Plex Mono Text"/>
              </a:rPr>
              <a:t>Would PostgreSQL and Microsoft SQL Server would be the new MYSQL in emerging times </a:t>
            </a:r>
            <a:endParaRPr lang="en-US"/>
          </a:p>
          <a:p>
            <a:pPr lvl="1"/>
            <a:r>
              <a:rPr lang="en-US" dirty="0">
                <a:latin typeface="IBM Plex Mono Text"/>
              </a:rPr>
              <a:t>Why is the popularity of MongoDB declining? </a:t>
            </a:r>
            <a:endParaRPr lang="en-US" dirty="0"/>
          </a:p>
        </p:txBody>
      </p:sp>
    </p:spTree>
    <p:extLst>
      <p:ext uri="{BB962C8B-B14F-4D97-AF65-F5344CB8AC3E}">
        <p14:creationId xmlns:p14="http://schemas.microsoft.com/office/powerpoint/2010/main" val="216113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vert="horz" lIns="91440" tIns="45720" rIns="91440" bIns="45720" rtlCol="0" anchor="t">
            <a:normAutofit/>
          </a:bodyPr>
          <a:lstStyle/>
          <a:p>
            <a:pPr marL="0" indent="0">
              <a:buNone/>
            </a:pPr>
            <a:r>
              <a:rPr lang="en-US" dirty="0">
                <a:latin typeface="IBM Plex Mono Text"/>
              </a:rPr>
              <a:t>Findings</a:t>
            </a:r>
          </a:p>
          <a:p>
            <a:r>
              <a:rPr lang="en-US" sz="2700" dirty="0">
                <a:latin typeface="IBM Plex Mono Text"/>
              </a:rPr>
              <a:t>The database technologies surveys results are dominated by male population, majority of them being USA respondents. </a:t>
            </a:r>
          </a:p>
          <a:p>
            <a:r>
              <a:rPr lang="en-US" sz="2700" dirty="0">
                <a:latin typeface="IBM Plex Mono Text"/>
              </a:rPr>
              <a:t>Bachelor's and Master’s students highly prefer doing specialization in data technology.</a:t>
            </a:r>
            <a:endParaRPr lang="en-US" sz="2700"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vert="horz" lIns="91440" tIns="45720" rIns="91440" bIns="45720" rtlCol="0" anchor="t">
            <a:normAutofit/>
          </a:bodyPr>
          <a:lstStyle/>
          <a:p>
            <a:pPr marL="0" indent="0">
              <a:buNone/>
            </a:pPr>
            <a:r>
              <a:rPr lang="en-US" dirty="0">
                <a:latin typeface="IBM Plex Mono Text"/>
              </a:rPr>
              <a:t>Implications</a:t>
            </a:r>
          </a:p>
          <a:p>
            <a:r>
              <a:rPr lang="en-US" sz="2700" dirty="0">
                <a:latin typeface="IBM Plex Mono Text"/>
              </a:rPr>
              <a:t>Seeing the popularity amongst youths, we may see more bootstrap camps being set up to enhance their skillsets. </a:t>
            </a:r>
          </a:p>
          <a:p>
            <a:r>
              <a:rPr lang="en-US" sz="2700" dirty="0">
                <a:latin typeface="IBM Plex Mono Text"/>
              </a:rPr>
              <a:t>The popularity trends may be similar in other countries too and we may see various MNC’s diversifying into this sector. </a:t>
            </a:r>
            <a:endParaRPr lang="en-US" sz="2700"/>
          </a:p>
        </p:txBody>
      </p:sp>
    </p:spTree>
    <p:extLst>
      <p:ext uri="{BB962C8B-B14F-4D97-AF65-F5344CB8AC3E}">
        <p14:creationId xmlns:p14="http://schemas.microsoft.com/office/powerpoint/2010/main" val="64727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vert="horz" lIns="91440" tIns="45720" rIns="91440" bIns="45720" rtlCol="0" anchor="t">
            <a:normAutofit fontScale="62500" lnSpcReduction="20000"/>
          </a:bodyPr>
          <a:lstStyle/>
          <a:p>
            <a:r>
              <a:rPr lang="en-US" dirty="0">
                <a:latin typeface="IBM Plex Mono Text"/>
              </a:rPr>
              <a:t>We wanted to analyze the dataset for the preferred current and future trends in data technology while also considering the demographics of the respondent. </a:t>
            </a:r>
            <a:endParaRPr lang="en-US" dirty="0"/>
          </a:p>
          <a:p>
            <a:r>
              <a:rPr lang="en-US" dirty="0">
                <a:latin typeface="IBM Plex Mono Text"/>
              </a:rPr>
              <a:t>From the data visualization it is clearly visible that the data technologies trends are preferred by population b/w 21 to 36 years </a:t>
            </a:r>
            <a:endParaRPr lang="en-US" dirty="0"/>
          </a:p>
          <a:p>
            <a:r>
              <a:rPr lang="en-US" dirty="0">
                <a:latin typeface="IBM Plex Mono Text"/>
              </a:rPr>
              <a:t>It has a wider acceptance among male as compared to women. </a:t>
            </a:r>
            <a:endParaRPr lang="en-US" dirty="0"/>
          </a:p>
          <a:p>
            <a:r>
              <a:rPr lang="en-US" dirty="0">
                <a:latin typeface="IBM Plex Mono Text"/>
              </a:rPr>
              <a:t>Among the languages , </a:t>
            </a:r>
            <a:r>
              <a:rPr lang="en-US" dirty="0" err="1">
                <a:latin typeface="IBM Plex Mono Text"/>
              </a:rPr>
              <a:t>Javascript</a:t>
            </a:r>
            <a:r>
              <a:rPr lang="en-US" dirty="0">
                <a:latin typeface="IBM Plex Mono Text"/>
              </a:rPr>
              <a:t> and Python  will remain the most preferred languages to be worked with. </a:t>
            </a:r>
            <a:endParaRPr lang="en-US" dirty="0"/>
          </a:p>
          <a:p>
            <a:r>
              <a:rPr lang="en-US" dirty="0">
                <a:latin typeface="IBM Plex Mono Text"/>
              </a:rPr>
              <a:t>Among the Database, we may see the popularity of SQL decreasing and which may be replaced by MySQL and PostgreSQL. </a:t>
            </a:r>
            <a:endParaRPr lang="en-US" dirty="0"/>
          </a:p>
          <a:p>
            <a:r>
              <a:rPr lang="en-US" dirty="0">
                <a:latin typeface="IBM Plex Mono Text"/>
              </a:rPr>
              <a:t>We may see an increase in number of bootcamps for enhancing skills and may come across many MNC’s diversifying into data technology to keep up the pace. Further analysis on same can be done next to validate this. </a:t>
            </a:r>
            <a:endParaRPr lang="en-US" dirty="0"/>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pic>
        <p:nvPicPr>
          <p:cNvPr id="8" name="Picture 8" descr="Chart, pie chart&#10;&#10;Description automatically generated">
            <a:extLst>
              <a:ext uri="{FF2B5EF4-FFF2-40B4-BE49-F238E27FC236}">
                <a16:creationId xmlns:a16="http://schemas.microsoft.com/office/drawing/2014/main" id="{E8275CC2-8B19-9B59-1AF0-67ABF4913FEE}"/>
              </a:ext>
            </a:extLst>
          </p:cNvPr>
          <p:cNvPicPr>
            <a:picLocks noGrp="1" noChangeAspect="1"/>
          </p:cNvPicPr>
          <p:nvPr>
            <p:ph sz="half" idx="2"/>
          </p:nvPr>
        </p:nvPicPr>
        <p:blipFill>
          <a:blip r:embed="rId3"/>
          <a:stretch>
            <a:fillRect/>
          </a:stretch>
        </p:blipFill>
        <p:spPr>
          <a:xfrm>
            <a:off x="6165827" y="3655745"/>
            <a:ext cx="5127013" cy="2525994"/>
          </a:xfrm>
        </p:spPr>
      </p:pic>
      <p:pic>
        <p:nvPicPr>
          <p:cNvPr id="7" name="Picture 7" descr="Chart, line chart&#10;&#10;Description automatically generated">
            <a:extLst>
              <a:ext uri="{FF2B5EF4-FFF2-40B4-BE49-F238E27FC236}">
                <a16:creationId xmlns:a16="http://schemas.microsoft.com/office/drawing/2014/main" id="{AFD9B41F-02ED-590D-70E4-69826E7262FA}"/>
              </a:ext>
            </a:extLst>
          </p:cNvPr>
          <p:cNvPicPr>
            <a:picLocks noGrp="1" noChangeAspect="1"/>
          </p:cNvPicPr>
          <p:nvPr>
            <p:ph sz="half" idx="1"/>
          </p:nvPr>
        </p:nvPicPr>
        <p:blipFill>
          <a:blip r:embed="rId4"/>
          <a:stretch>
            <a:fillRect/>
          </a:stretch>
        </p:blipFill>
        <p:spPr>
          <a:xfrm>
            <a:off x="1581912" y="3705195"/>
            <a:ext cx="4437888" cy="2469766"/>
          </a:xfrm>
        </p:spPr>
      </p:pic>
      <p:sp>
        <p:nvSpPr>
          <p:cNvPr id="3" name="TextBox 2">
            <a:extLst>
              <a:ext uri="{FF2B5EF4-FFF2-40B4-BE49-F238E27FC236}">
                <a16:creationId xmlns:a16="http://schemas.microsoft.com/office/drawing/2014/main" id="{1470B414-8245-8EA4-EAF4-BF882251BAE9}"/>
              </a:ext>
            </a:extLst>
          </p:cNvPr>
          <p:cNvSpPr txBox="1"/>
          <p:nvPr/>
        </p:nvSpPr>
        <p:spPr>
          <a:xfrm>
            <a:off x="1475232" y="1755647"/>
            <a:ext cx="8936736"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Resources used:</a:t>
            </a:r>
            <a:endParaRPr lang="en-US" dirty="0">
              <a:ea typeface="+mn-lt"/>
              <a:cs typeface="+mn-lt"/>
            </a:endParaRPr>
          </a:p>
          <a:p>
            <a:pPr marL="742950" lvl="1" indent="-285750">
              <a:buFont typeface="Arial"/>
              <a:buChar char="•"/>
            </a:pPr>
            <a:r>
              <a:rPr lang="en-GB" dirty="0">
                <a:ea typeface="+mn-lt"/>
                <a:cs typeface="+mn-lt"/>
              </a:rPr>
              <a:t>Database taken from: Stack overflow blog under </a:t>
            </a:r>
            <a:endParaRPr lang="en-US"/>
          </a:p>
          <a:p>
            <a:pPr marL="742950" lvl="1" indent="-285750">
              <a:buFont typeface="Arial"/>
              <a:buChar char="•"/>
            </a:pPr>
            <a:r>
              <a:rPr lang="en-GB" dirty="0" err="1">
                <a:ea typeface="+mn-lt"/>
                <a:cs typeface="+mn-lt"/>
              </a:rPr>
              <a:t>ODbl</a:t>
            </a:r>
            <a:r>
              <a:rPr lang="en-GB" dirty="0">
                <a:ea typeface="+mn-lt"/>
                <a:cs typeface="+mn-lt"/>
              </a:rPr>
              <a:t>: Open Database License </a:t>
            </a:r>
            <a:endParaRPr lang="en-GB"/>
          </a:p>
          <a:p>
            <a:pPr marL="742950" lvl="1" indent="-285750">
              <a:buFont typeface="Arial"/>
              <a:buChar char="•"/>
            </a:pPr>
            <a:r>
              <a:rPr lang="en-GB" dirty="0">
                <a:ea typeface="+mn-lt"/>
                <a:cs typeface="+mn-lt"/>
              </a:rPr>
              <a:t>IBM Cognos dashboard were used for creating Dashboards </a:t>
            </a:r>
          </a:p>
          <a:p>
            <a:pPr marL="285750" indent="-285750">
              <a:buFont typeface="Arial"/>
              <a:buChar char="•"/>
            </a:pPr>
            <a:r>
              <a:rPr lang="en-GB" dirty="0">
                <a:ea typeface="+mn-lt"/>
                <a:cs typeface="+mn-lt"/>
              </a:rPr>
              <a:t>Acknowledgement:</a:t>
            </a:r>
            <a:endParaRPr lang="en-GB" dirty="0"/>
          </a:p>
          <a:p>
            <a:pPr marL="742950" lvl="1" indent="-285750">
              <a:buFont typeface="Arial"/>
              <a:buChar char="•"/>
            </a:pPr>
            <a:r>
              <a:rPr lang="en-GB" dirty="0">
                <a:ea typeface="+mn-lt"/>
                <a:cs typeface="+mn-lt"/>
              </a:rPr>
              <a:t>Coursera for allowing the access to this course </a:t>
            </a:r>
            <a:endParaRPr lang="en-GB" dirty="0"/>
          </a:p>
          <a:p>
            <a:pPr algn="l"/>
            <a:endParaRPr lang="en-GB" dirty="0"/>
          </a:p>
        </p:txBody>
      </p:sp>
    </p:spTree>
    <p:extLst>
      <p:ext uri="{BB962C8B-B14F-4D97-AF65-F5344CB8AC3E}">
        <p14:creationId xmlns:p14="http://schemas.microsoft.com/office/powerpoint/2010/main" val="3410008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vert="horz" lIns="91440" tIns="45720" rIns="91440" bIns="45720" rtlCol="0" anchor="t">
            <a:normAutofit fontScale="55000" lnSpcReduction="20000"/>
          </a:bodyPr>
          <a:lstStyle/>
          <a:p>
            <a:r>
              <a:rPr lang="en-US" sz="2200" dirty="0">
                <a:latin typeface="IBM Plex Mono Text"/>
              </a:rPr>
              <a:t>A modified subset of Stack Overflow data consisting of two data sets based on the demographics and data technologies were analyzed to identify the present and future data technologies trends among people of various different age groups all across the world. </a:t>
            </a:r>
            <a:endParaRPr lang="en-US" sz="2200" dirty="0"/>
          </a:p>
          <a:p>
            <a:r>
              <a:rPr lang="en-US" sz="2200" dirty="0">
                <a:latin typeface="IBM Plex Mono Text"/>
              </a:rPr>
              <a:t>Dashboard was created having three different tabs i.e. current data technologies ,future data technologies and demographics of respondent .IBM Cognos Dashboard Embedded (CDE) platform was used to analyze and visualize the results </a:t>
            </a:r>
            <a:endParaRPr lang="en-US" sz="2200" dirty="0"/>
          </a:p>
          <a:p>
            <a:r>
              <a:rPr lang="en-US" sz="2200" dirty="0">
                <a:latin typeface="IBM Plex Mono Text"/>
              </a:rPr>
              <a:t>From the Current technologies dash board it was clearly visible that </a:t>
            </a:r>
          </a:p>
          <a:p>
            <a:pPr lvl="1"/>
            <a:r>
              <a:rPr lang="en-US" sz="2200" dirty="0">
                <a:latin typeface="IBM Plex Mono Text"/>
              </a:rPr>
              <a:t>HTML/CSS and MySQL were most popular languages and Databased respectively. </a:t>
            </a:r>
            <a:endParaRPr lang="en-US" dirty="0"/>
          </a:p>
          <a:p>
            <a:pPr lvl="1"/>
            <a:r>
              <a:rPr lang="en-US" sz="2200" dirty="0">
                <a:latin typeface="IBM Plex Mono Text"/>
              </a:rPr>
              <a:t>Windows and jQuery were preferred platform and </a:t>
            </a:r>
            <a:r>
              <a:rPr lang="en-US" sz="2200" dirty="0" err="1">
                <a:latin typeface="IBM Plex Mono Text"/>
              </a:rPr>
              <a:t>webframe</a:t>
            </a:r>
            <a:r>
              <a:rPr lang="en-US" sz="2200" dirty="0">
                <a:latin typeface="IBM Plex Mono Text"/>
              </a:rPr>
              <a:t> to work with. </a:t>
            </a:r>
            <a:endParaRPr lang="en-US" dirty="0"/>
          </a:p>
          <a:p>
            <a:r>
              <a:rPr lang="en-US" sz="2200" dirty="0">
                <a:latin typeface="IBM Plex Mono Text"/>
              </a:rPr>
              <a:t>From the future trend technologies dash board it was clearly visible that</a:t>
            </a:r>
            <a:endParaRPr lang="en-US" sz="2200" dirty="0"/>
          </a:p>
          <a:p>
            <a:pPr marL="800100" lvl="1" indent="-342900"/>
            <a:r>
              <a:rPr lang="en-US" sz="1800" dirty="0">
                <a:latin typeface="IBM Plex Mono Text"/>
              </a:rPr>
              <a:t>JavaScript and PostgreSQL languages and Databased respectively were most popularly desired to be worked for the next upcoming year.</a:t>
            </a:r>
            <a:endParaRPr lang="en-US" sz="1800" dirty="0"/>
          </a:p>
          <a:p>
            <a:pPr marL="800100" lvl="1" indent="-342900"/>
            <a:r>
              <a:rPr lang="en-US" sz="1800" dirty="0">
                <a:latin typeface="IBM Plex Mono Text"/>
              </a:rPr>
              <a:t>Docker and react.js were preferred platform and </a:t>
            </a:r>
            <a:r>
              <a:rPr lang="en-US" sz="1800" dirty="0" err="1">
                <a:latin typeface="IBM Plex Mono Text"/>
              </a:rPr>
              <a:t>webframe</a:t>
            </a:r>
            <a:r>
              <a:rPr lang="en-US" sz="1800" dirty="0">
                <a:latin typeface="IBM Plex Mono Text"/>
              </a:rPr>
              <a:t> to be worked for the next upcoming year </a:t>
            </a:r>
            <a:endParaRPr lang="en-US" sz="1800"/>
          </a:p>
          <a:p>
            <a:r>
              <a:rPr lang="en-US" sz="2200" dirty="0">
                <a:latin typeface="IBM Plex Mono Text"/>
              </a:rPr>
              <a:t>Lastly, Demographics analysis was done in the third tab and it showed that: </a:t>
            </a:r>
            <a:endParaRPr lang="en-US"/>
          </a:p>
          <a:p>
            <a:pPr marL="971550" lvl="1" indent="-285750"/>
            <a:r>
              <a:rPr lang="en-US" sz="2200" dirty="0">
                <a:latin typeface="IBM Plex Mono Text"/>
              </a:rPr>
              <a:t>93.7% respondent were male with majority of them being from USA and India in the age group of 21 to 43. </a:t>
            </a:r>
            <a:endParaRPr lang="en-US"/>
          </a:p>
          <a:p>
            <a:pPr marL="971550" lvl="1" indent="-285750"/>
            <a:r>
              <a:rPr lang="en-US" sz="2200" dirty="0">
                <a:latin typeface="IBM Plex Mono Text"/>
              </a:rPr>
              <a:t>Also majority of the male population had a masters or bachelor's degree while completing this survey </a:t>
            </a:r>
            <a:endParaRPr lang="en-US"/>
          </a:p>
          <a:p>
            <a:r>
              <a:rPr lang="en-US" sz="2200" dirty="0">
                <a:latin typeface="IBM Plex Mono Text"/>
              </a:rPr>
              <a:t>From different visualization it was clear that data technologies filed are preferred by students pursuing bachelors and master’s degree. Seeing the popularity among youths we may see many bootcamps being organized by different universities and private entities to enhance the skillset if needed. </a:t>
            </a:r>
            <a:endParaRPr lang="en-US" sz="2200"/>
          </a:p>
          <a:p>
            <a:r>
              <a:rPr lang="en-US" sz="2200" dirty="0">
                <a:latin typeface="IBM Plex Mono Text"/>
              </a:rPr>
              <a:t>Also , we may observe various MNC’s may start to diversify themselves into this field to stay competitive and entice the youth toward them. </a:t>
            </a:r>
            <a:endParaRPr lang="en-US" dirty="0"/>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latin typeface="IBM Plex Mono Text"/>
              </a:rPr>
              <a:t>To Visualize the data ,dashboards were created to emphasis on the present and future trends of data technologies. </a:t>
            </a:r>
            <a:endParaRPr lang="en-US"/>
          </a:p>
          <a:p>
            <a:r>
              <a:rPr lang="en-US" sz="2200" dirty="0">
                <a:latin typeface="IBM Plex Mono Text"/>
              </a:rPr>
              <a:t>Problem: From such a clustered data ,we need to analyze the present data technologies and future data trends considering the various different demographics of the respondents. </a:t>
            </a:r>
            <a:endParaRPr lang="en-US"/>
          </a:p>
          <a:p>
            <a:r>
              <a:rPr lang="en-US" sz="2200" dirty="0">
                <a:latin typeface="IBM Plex Mono Text"/>
              </a:rPr>
              <a:t>Through creating dashboards using IBM Cognos Dashboard, we would be able to visualize our data based on top 10 present and future data technology trends based on respondent gender ,formal education ,age and countries. </a:t>
            </a:r>
            <a:endParaRPr lang="en-US"/>
          </a:p>
          <a:p>
            <a:endParaRPr lang="en-US" sz="2200" dirty="0"/>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vert="horz" lIns="91440" tIns="45720" rIns="91440" bIns="45720" rtlCol="0" anchor="t">
            <a:normAutofit/>
          </a:bodyPr>
          <a:lstStyle/>
          <a:p>
            <a:r>
              <a:rPr lang="en-US" sz="2200" dirty="0">
                <a:latin typeface="IBM Plex Mono Text"/>
              </a:rPr>
              <a:t>A modified subset of Stack Overflow data consisting of two data sets based on the demographics and data technologies were used to visualize the present and future data trends based on their demographics. </a:t>
            </a:r>
            <a:endParaRPr lang="en-US"/>
          </a:p>
          <a:p>
            <a:r>
              <a:rPr lang="en-US" sz="2200" dirty="0">
                <a:latin typeface="IBM Plex Mono Text"/>
              </a:rPr>
              <a:t>As these data sets were subsets of data sets and therefore they did not require a lot of cleaning . Hence no particular methodology was used to visualize the data. We only used filtering option to ignore the nulls values from data. </a:t>
            </a:r>
            <a:endParaRPr lang="en-US"/>
          </a:p>
          <a:p>
            <a:r>
              <a:rPr lang="en-US" sz="2200" dirty="0">
                <a:latin typeface="IBM Plex Mono Text"/>
              </a:rPr>
              <a:t>IBM Cognos dashboard was used to create different Dashboards. </a:t>
            </a:r>
            <a:endParaRPr lang="en-US" dirty="0"/>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17714" y="1715558"/>
            <a:ext cx="10336284" cy="4351338"/>
          </a:xfrm>
        </p:spPr>
        <p:txBody>
          <a:bodyPr vert="horz" lIns="91440" tIns="45720" rIns="91440" bIns="45720" rtlCol="0" anchor="t">
            <a:normAutofit/>
          </a:bodyPr>
          <a:lstStyle/>
          <a:p>
            <a:r>
              <a:rPr lang="en-GB" sz="1700" dirty="0">
                <a:latin typeface="IBM Plex Mono Text"/>
                <a:cs typeface="Calibri"/>
              </a:rPr>
              <a:t>The data was collected from stack overflow blog under </a:t>
            </a:r>
            <a:r>
              <a:rPr lang="en-GB" sz="1700" dirty="0" err="1">
                <a:latin typeface="IBM Plex Mono Text"/>
                <a:cs typeface="Calibri"/>
              </a:rPr>
              <a:t>ODbl</a:t>
            </a:r>
            <a:r>
              <a:rPr lang="en-GB" sz="1700" dirty="0">
                <a:latin typeface="IBM Plex Mono Text"/>
                <a:cs typeface="Calibri"/>
              </a:rPr>
              <a:t>: Open Database License .It was further modified and use for the analysis purpose. </a:t>
            </a:r>
            <a:endParaRPr lang="en-US"/>
          </a:p>
          <a:p>
            <a:r>
              <a:rPr lang="en-GB" sz="1700" dirty="0">
                <a:latin typeface="IBM Plex Mono Text"/>
                <a:cs typeface="Calibri"/>
              </a:rPr>
              <a:t>It consisted of two data sets : </a:t>
            </a:r>
            <a:endParaRPr lang="en-GB"/>
          </a:p>
          <a:p>
            <a:pPr marL="971550" lvl="1" indent="-285750"/>
            <a:r>
              <a:rPr lang="en-GB" sz="1700" dirty="0">
                <a:latin typeface="IBM Plex Mono Text"/>
                <a:cs typeface="Calibri"/>
              </a:rPr>
              <a:t>Survey data technology normalized consisted of approximately 75K respondents querying them about the present and future data technologies interest . Then using visualization tools such as bar, columns graphs along with tree maps and hierarchy trees were used to analysis the top trending present and future technologies trends. </a:t>
            </a:r>
            <a:endParaRPr lang="en-GB"/>
          </a:p>
          <a:p>
            <a:pPr marL="971550" lvl="1" indent="-285750"/>
            <a:r>
              <a:rPr lang="en-GB" sz="1700" dirty="0">
                <a:latin typeface="IBM Plex Mono Text"/>
                <a:cs typeface="Calibri"/>
              </a:rPr>
              <a:t>Survey data demographics was more clustered data set a which involved around 11K respondents answering about various demographics questions such as country , age , education level, ethnicity, gender etc. The results of these finding were visualized in form of bar ,line charts along with maps. </a:t>
            </a:r>
            <a:endParaRPr lang="en-GB"/>
          </a:p>
          <a:p>
            <a:r>
              <a:rPr lang="en-GB" sz="1700" dirty="0">
                <a:latin typeface="IBM Plex Mono Text"/>
                <a:cs typeface="Calibri"/>
              </a:rPr>
              <a:t>In next few slides we will be discussing the crucial findings from the data sets for present and future technologies trends. </a:t>
            </a:r>
            <a:endParaRPr lang="en-GB" dirty="0"/>
          </a:p>
          <a:p>
            <a:pPr marL="0" indent="0">
              <a:buNone/>
            </a:pPr>
            <a:endParaRPr lang="en-GB" sz="1700" dirty="0">
              <a:solidFill>
                <a:srgbClr val="006DBF"/>
              </a:solidFill>
              <a:latin typeface="Calibri"/>
              <a:cs typeface="Calibri"/>
            </a:endParaRPr>
          </a:p>
        </p:txBody>
      </p:sp>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latin typeface="IBM Plex Mono Text"/>
            </a:endParaRPr>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11" name="Picture 11" descr="Chart&#10;&#10;Description automatically generated">
            <a:extLst>
              <a:ext uri="{FF2B5EF4-FFF2-40B4-BE49-F238E27FC236}">
                <a16:creationId xmlns:a16="http://schemas.microsoft.com/office/drawing/2014/main" id="{D203D492-F705-9C39-B5B5-FBCA04D25015}"/>
              </a:ext>
            </a:extLst>
          </p:cNvPr>
          <p:cNvPicPr>
            <a:picLocks noChangeAspect="1"/>
          </p:cNvPicPr>
          <p:nvPr/>
        </p:nvPicPr>
        <p:blipFill>
          <a:blip r:embed="rId2"/>
          <a:stretch>
            <a:fillRect/>
          </a:stretch>
        </p:blipFill>
        <p:spPr>
          <a:xfrm>
            <a:off x="897467" y="2374015"/>
            <a:ext cx="4927600" cy="3803304"/>
          </a:xfrm>
          <a:prstGeom prst="rect">
            <a:avLst/>
          </a:prstGeom>
        </p:spPr>
      </p:pic>
      <p:pic>
        <p:nvPicPr>
          <p:cNvPr id="12" name="Picture 12" descr="Chart, bar chart&#10;&#10;Description automatically generated">
            <a:extLst>
              <a:ext uri="{FF2B5EF4-FFF2-40B4-BE49-F238E27FC236}">
                <a16:creationId xmlns:a16="http://schemas.microsoft.com/office/drawing/2014/main" id="{0885BA9F-50D5-D03E-E1AA-FED707EA0E93}"/>
              </a:ext>
            </a:extLst>
          </p:cNvPr>
          <p:cNvPicPr>
            <a:picLocks noChangeAspect="1"/>
          </p:cNvPicPr>
          <p:nvPr/>
        </p:nvPicPr>
        <p:blipFill>
          <a:blip r:embed="rId3"/>
          <a:stretch>
            <a:fillRect/>
          </a:stretch>
        </p:blipFill>
        <p:spPr>
          <a:xfrm>
            <a:off x="6248400" y="2377338"/>
            <a:ext cx="5105400" cy="3813590"/>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vert="horz" lIns="91440" tIns="45720" rIns="91440" bIns="45720" rtlCol="0" anchor="t">
            <a:normAutofit lnSpcReduction="10000"/>
          </a:bodyPr>
          <a:lstStyle/>
          <a:p>
            <a:pPr marL="0" indent="0">
              <a:buNone/>
            </a:pPr>
            <a:r>
              <a:rPr lang="en-US" dirty="0"/>
              <a:t>Findings</a:t>
            </a:r>
          </a:p>
          <a:p>
            <a:pPr marL="0" indent="0">
              <a:buNone/>
            </a:pPr>
            <a:endParaRPr lang="en-US" dirty="0"/>
          </a:p>
          <a:p>
            <a:r>
              <a:rPr lang="en-US" dirty="0">
                <a:latin typeface="IBM Plex Mono Text"/>
              </a:rPr>
              <a:t>JavaScript and Python were the languages that were preferred and will continue to dominate in future too. </a:t>
            </a:r>
            <a:endParaRPr lang="en-US" dirty="0"/>
          </a:p>
          <a:p>
            <a:r>
              <a:rPr lang="en-US" dirty="0">
                <a:latin typeface="IBM Plex Mono Text"/>
              </a:rPr>
              <a:t>They were further followed by HTML/CSS, Java, and C++ for current trends but they may not be the next go to languages in future.</a:t>
            </a:r>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vert="horz" lIns="91440" tIns="45720" rIns="91440" bIns="45720" rtlCol="0" anchor="t">
            <a:normAutofit lnSpcReduction="10000"/>
          </a:bodyPr>
          <a:lstStyle/>
          <a:p>
            <a:pPr marL="0" indent="0">
              <a:buNone/>
            </a:pPr>
            <a:r>
              <a:rPr lang="en-US" dirty="0"/>
              <a:t>Implications</a:t>
            </a:r>
          </a:p>
          <a:p>
            <a:pPr marL="0" indent="0">
              <a:buNone/>
            </a:pPr>
            <a:endParaRPr lang="en-US" dirty="0"/>
          </a:p>
          <a:p>
            <a:r>
              <a:rPr lang="en-US" dirty="0">
                <a:latin typeface="IBM Plex Mono Text"/>
              </a:rPr>
              <a:t>The job market would see a higher influx of JavaScript and Python engineer. </a:t>
            </a:r>
            <a:endParaRPr lang="en-US" dirty="0"/>
          </a:p>
          <a:p>
            <a:r>
              <a:rPr lang="en-US" dirty="0">
                <a:latin typeface="IBM Plex Mono Text"/>
              </a:rPr>
              <a:t> This may decrease the present high demand of such developer and we may see a saturation point in coming years. </a:t>
            </a:r>
            <a:endParaRPr lang="en-US" dirty="0"/>
          </a:p>
          <a:p>
            <a:endParaRPr lang="en-US" dirty="0"/>
          </a:p>
        </p:txBody>
      </p:sp>
    </p:spTree>
    <p:extLst>
      <p:ext uri="{BB962C8B-B14F-4D97-AF65-F5344CB8AC3E}">
        <p14:creationId xmlns:p14="http://schemas.microsoft.com/office/powerpoint/2010/main" val="54556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a:lstStyle/>
          <a:p>
            <a:r>
              <a:rPr lang="en-US" dirty="0"/>
              <a:t>DATABASE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5" name="Picture 5" descr="Chart, bar chart&#10;&#10;Description automatically generated">
            <a:extLst>
              <a:ext uri="{FF2B5EF4-FFF2-40B4-BE49-F238E27FC236}">
                <a16:creationId xmlns:a16="http://schemas.microsoft.com/office/drawing/2014/main" id="{C0B867A3-5724-43DC-EF23-BC31F82915FF}"/>
              </a:ext>
            </a:extLst>
          </p:cNvPr>
          <p:cNvPicPr>
            <a:picLocks noChangeAspect="1"/>
          </p:cNvPicPr>
          <p:nvPr/>
        </p:nvPicPr>
        <p:blipFill>
          <a:blip r:embed="rId2"/>
          <a:stretch>
            <a:fillRect/>
          </a:stretch>
        </p:blipFill>
        <p:spPr>
          <a:xfrm>
            <a:off x="846667" y="2509888"/>
            <a:ext cx="4758266" cy="3658556"/>
          </a:xfrm>
          <a:prstGeom prst="rect">
            <a:avLst/>
          </a:prstGeom>
        </p:spPr>
      </p:pic>
      <p:pic>
        <p:nvPicPr>
          <p:cNvPr id="6" name="Picture 6" descr="Chart, bar chart&#10;&#10;Description automatically generated">
            <a:extLst>
              <a:ext uri="{FF2B5EF4-FFF2-40B4-BE49-F238E27FC236}">
                <a16:creationId xmlns:a16="http://schemas.microsoft.com/office/drawing/2014/main" id="{1177404F-F4B7-7FA5-A8D9-9C1EC6BAD92E}"/>
              </a:ext>
            </a:extLst>
          </p:cNvPr>
          <p:cNvPicPr>
            <a:picLocks noChangeAspect="1"/>
          </p:cNvPicPr>
          <p:nvPr/>
        </p:nvPicPr>
        <p:blipFill>
          <a:blip r:embed="rId3"/>
          <a:stretch>
            <a:fillRect/>
          </a:stretch>
        </p:blipFill>
        <p:spPr>
          <a:xfrm>
            <a:off x="6172200" y="2509831"/>
            <a:ext cx="5080000" cy="3658672"/>
          </a:xfrm>
          <a:prstGeom prst="rect">
            <a:avLst/>
          </a:prstGeom>
        </p:spPr>
      </p:pic>
    </p:spTree>
    <p:extLst>
      <p:ext uri="{BB962C8B-B14F-4D97-AF65-F5344CB8AC3E}">
        <p14:creationId xmlns:p14="http://schemas.microsoft.com/office/powerpoint/2010/main" val="1074638838"/>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435</TotalTime>
  <Words>1275</Words>
  <Application>Microsoft Macintosh PowerPoint</Application>
  <PresentationFormat>Widescreen</PresentationFormat>
  <Paragraphs>108</Paragraphs>
  <Slides>18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Helv</vt:lpstr>
      <vt:lpstr>IBM Plex Mono SemiBold</vt:lpstr>
      <vt:lpstr>IBM Plex Mono Text</vt:lpstr>
      <vt:lpstr>IBM Plex Sans Text</vt:lpstr>
      <vt:lpstr>SLIDE_TEMPLATE_skill_network</vt:lpstr>
      <vt:lpstr>Job Survey 2022</vt:lpstr>
      <vt:lpstr>OUTLINE</vt:lpstr>
      <vt:lpstr>EXECUTIVE SUMMARY</vt:lpstr>
      <vt:lpstr>INTRODUCTION</vt:lpstr>
      <vt:lpstr>METHODOLOGY</vt:lpstr>
      <vt:lpstr>RESULTS</vt:lpstr>
      <vt:lpstr>PROGRAMMING LANGUAGE TRENDS</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DISCUSSION</vt:lpstr>
      <vt:lpstr>OVERALL FINDINGS &amp; IMPLICATIONS</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Rushabh Halmare</cp:lastModifiedBy>
  <cp:revision>267</cp:revision>
  <dcterms:created xsi:type="dcterms:W3CDTF">2020-10-28T18:29:43Z</dcterms:created>
  <dcterms:modified xsi:type="dcterms:W3CDTF">2022-11-02T15:37:26Z</dcterms:modified>
</cp:coreProperties>
</file>